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E1A362-97D9-4F93-8E82-93534D5666B3}">
  <a:tblStyle styleId="{01E1A362-97D9-4F93-8E82-93534D5666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0367372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0367372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0367372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0367372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03673729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0367372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03673729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03673729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03673729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03673729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0367372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0367372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0367372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0367372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03673729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03673729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0367372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0367372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03673729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03673729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6b8a0baba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6b8a0bab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7f1e306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7f1e306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f1e306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7f1e306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7f1e3061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7f1e3061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7f1e3061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7f1e3061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7f1e3061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7f1e3061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7f1e3061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7f1e3061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7f1e306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7f1e306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7f1e3061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7f1e3061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7f1e306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7f1e306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7f1e3061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7f1e306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b8a0baba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6b8a0baba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7f1e3061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7f1e3061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7f1e3061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7f1e3061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7f1e3061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7f1e3061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7f1e3061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7f1e3061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7f1e3061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7f1e3061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03673729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03673729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7f1e3061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7f1e3061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7f1e3061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7f1e3061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7f1e3061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7f1e3061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7f1e3061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7f1e3061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b8a0baba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b8a0baba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7f1e3061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7f1e3061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7f1e3061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7f1e3061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7f1e3061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7f1e3061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7f1e3061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7f1e3061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7f1e3061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7f1e3061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7f1e3061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7f1e3061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7f1e3061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7f1e3061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7f1e3061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7f1e3061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7f1e3061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7f1e3061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7f1e3061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7f1e3061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b8a0bab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b8a0bab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7f1e3061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7f1e3061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6b8a0baba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6b8a0baba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b3623fd1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b3623fd1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b8a0baba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b8a0baba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b8a0baba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b8a0baba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0367372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0367372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3673729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367372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echine@gmail.com" TargetMode="External"/><Relationship Id="rId4" Type="http://schemas.openxmlformats.org/officeDocument/2006/relationships/hyperlink" Target="https://www.linkedin.com/in/jo" TargetMode="External"/><Relationship Id="rId5" Type="http://schemas.openxmlformats.org/officeDocument/2006/relationships/hyperlink" Target="https://xd.adobe.com/view/76689a64-4c61-4164-a314-52f90809b615-233b/?fullscreen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TzlffRX3R9NorvQak7toqOXoHQHqQY8f?usp=share_link" TargetMode="External"/><Relationship Id="rId4" Type="http://schemas.openxmlformats.org/officeDocument/2006/relationships/hyperlink" Target="https://notepad.pw/unipe-ux-2023.2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hyperlink" Target="https://www.dio.me/articles/a-jornada-no-mercado-de-trabalho-com-html-css-e-javascrip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hyperlink" Target="https://www.digitalcitizen.life/simple-questions-what-ppi-and-does-it-matter" TargetMode="External"/><Relationship Id="rId5" Type="http://schemas.openxmlformats.org/officeDocument/2006/relationships/hyperlink" Target="https://www.digitalcitizen.life/simple-questions-what-ppi-and-does-it-matter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hyperlink" Target="https://www.w3schools.com/css/example_withviewport.htm" TargetMode="External"/><Relationship Id="rId5" Type="http://schemas.openxmlformats.org/officeDocument/2006/relationships/hyperlink" Target="https://www.w3schools.com/css/example_withoutviewport.ht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hyperlink" Target="https://edsonjunior.com/entendendo-float-clear-clearfix/" TargetMode="External"/><Relationship Id="rId5" Type="http://schemas.openxmlformats.org/officeDocument/2006/relationships/hyperlink" Target="https://edsonjunior.com/entendendo-float-clear-clearfix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hyperlink" Target="https://medium.com/@flknbrry/blogpost-102-5214848d9e2e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hyperlink" Target="https://caniuse.com/" TargetMode="External"/><Relationship Id="rId5" Type="http://schemas.openxmlformats.org/officeDocument/2006/relationships/hyperlink" Target="https://www.w3.org/TR/css-flexbox-1/" TargetMode="External"/><Relationship Id="rId6" Type="http://schemas.openxmlformats.org/officeDocument/2006/relationships/hyperlink" Target="https://css-tricks.com/snippets/css/a-guide-to-flexbox/" TargetMode="External"/><Relationship Id="rId7" Type="http://schemas.openxmlformats.org/officeDocument/2006/relationships/hyperlink" Target="http://desenvolvimentoparaweb.com/css/flexbox/#section_flex-direction" TargetMode="External"/><Relationship Id="rId8" Type="http://schemas.openxmlformats.org/officeDocument/2006/relationships/hyperlink" Target="https://flexbox.tech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aniuse.com/" TargetMode="External"/><Relationship Id="rId4" Type="http://schemas.openxmlformats.org/officeDocument/2006/relationships/hyperlink" Target="https://www.w3.org/TR/css-grid-1/" TargetMode="External"/><Relationship Id="rId5" Type="http://schemas.openxmlformats.org/officeDocument/2006/relationships/hyperlink" Target="https://css-tricks.com/snippets/css/complete-guide-grid/" TargetMode="External"/><Relationship Id="rId6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origamid.com/projetos/flexbox-guia-completo/" TargetMode="External"/><Relationship Id="rId4" Type="http://schemas.openxmlformats.org/officeDocument/2006/relationships/hyperlink" Target="https://css-tricks.com/snippets/css/a-guide-to-flexbox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de aplicações web com UX e UI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E599"/>
                </a:solidFill>
              </a:rPr>
              <a:t>Prof. Me. João Paulo Fechine Sette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942050" y="3626200"/>
            <a:ext cx="748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fechine@gmail.com</a:t>
            </a:r>
            <a:endParaRPr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https://www.linkedin.com/in/joão-paulo-fechine-sette-7b644466/</a:t>
            </a:r>
            <a:endParaRPr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https://xd.adobe.com/view/76689a64-4c61-4164-a314-52f90809b615-233b/?fullscreen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25" y="3721345"/>
            <a:ext cx="215075" cy="1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225" y="4044500"/>
            <a:ext cx="215075" cy="2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225" y="4421760"/>
            <a:ext cx="215075" cy="21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193050" y="913200"/>
            <a:ext cx="86370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000"/>
              <a:t>Layout Fixo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positivos: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O webdesigner tem controle sobre a forma como a informação é apresentada;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As linhas de texto têm uma largura fixa e curta, o que facilita a leitura de texto no ecrã;</a:t>
            </a:r>
            <a:br>
              <a:rPr lang="pt-BR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negativos: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Num ecrã com uma resolução grande, o website fica encostado a um dos lados ou centrado na página, com muito espaço disponível à sua volta;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Menor acessibilidade, uma vez que o layout não se adapta às necessidades do utilizador;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 - Fixo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1" y="821775"/>
            <a:ext cx="6365550" cy="41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18750" y="4802575"/>
            <a:ext cx="87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https://ux-alpaca.medium.com/so-what-exactly-is-the-difference-between-fixed-fluid-adaptive-and-responsive-layouts-and-why-3773272d8481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193050" y="913200"/>
            <a:ext cx="86370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000"/>
              <a:t>Layout Líquido / Fluido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positivos: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Maior acessibilidade.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Os conteúdos adaptam-se melhor à resolução de ecrã do utilizador;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Os conteúdos ocupam toda a área visível do ecrã, permitindo transmitir mais informação;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Deixa de haver espaço vazio à volta do website;</a:t>
            </a:r>
            <a:br>
              <a:rPr lang="pt-BR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negativos: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Maior dificuldade na leitura de linhas de texto demasiado longas;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Perde-se o controle sobre o posicionamento de alguns elementos na página;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Não se pode dizer que um dos layouts seja melhor do que o outro porque ambos são opções válidas, dependendo do contexto do website que estamos a desenvolver.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 - Líquido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25" y="771450"/>
            <a:ext cx="651031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218750" y="4802575"/>
            <a:ext cx="87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https://ux-alpaca.medium.com/so-what-exactly-is-the-difference-between-fixed-fluid-adaptive-and-responsive-layouts-and-why-3773272d8481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193050" y="913200"/>
            <a:ext cx="86370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000"/>
              <a:t>Layout Adaptativo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positivos: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As estruturas do site são personalizadas, melhorando o visual;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Garante um layout inteligente e por vezes mais leve em diversos dispositivos</a:t>
            </a:r>
            <a:br>
              <a:rPr lang="pt-BR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negativos: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Não possui a preocupação em garantir que todo o conteúdo esteja disponível;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Dificuldade para projetar para “ n”  dispositivos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 - Adaptativo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38" y="741900"/>
            <a:ext cx="651031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18750" y="4802575"/>
            <a:ext cx="87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https://ux-alpaca.medium.com/so-what-exactly-is-the-difference-between-fixed-fluid-adaptive-and-responsive-layouts-and-why-3773272d8481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193050" y="913200"/>
            <a:ext cx="8637000" cy="30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000"/>
              <a:t>Layout Responsivo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positivos: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Garante que todo conteúdo esteja disponível ao usuário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Une as melhores qualidades dos modelos anteriores</a:t>
            </a:r>
            <a:br>
              <a:rPr lang="pt-BR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Pontos negativos:</a:t>
            </a:r>
            <a:endParaRPr b="1" sz="1500">
              <a:solidFill>
                <a:srgbClr val="DC23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Mais complexo para projetar e desenvolver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 - Responsivo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38" y="751725"/>
            <a:ext cx="651031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18750" y="4802575"/>
            <a:ext cx="87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https://ux-alpaca.medium.com/so-what-exactly-is-the-difference-between-fixed-fluid-adaptive-and-responsive-layouts-and-why-3773272d8481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layout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193050" y="913200"/>
            <a:ext cx="86370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000"/>
              <a:t>Exemplo de protótipos r</a:t>
            </a:r>
            <a:r>
              <a:rPr b="1" lang="pt-BR" sz="2000"/>
              <a:t>esponsivos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200"/>
              <a:buChar char="●"/>
            </a:pPr>
            <a:r>
              <a:rPr b="1" lang="pt-BR" sz="1500">
                <a:solidFill>
                  <a:srgbClr val="DC2300"/>
                </a:solidFill>
              </a:rPr>
              <a:t>https://mediaqueri.es/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800" y="1565350"/>
            <a:ext cx="3706051" cy="3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responsividade</a:t>
            </a:r>
            <a:endParaRPr/>
          </a:p>
        </p:txBody>
      </p:sp>
      <p:sp>
        <p:nvSpPr>
          <p:cNvPr id="187" name="Google Shape;187;p31"/>
          <p:cNvSpPr txBox="1"/>
          <p:nvPr>
            <p:ph idx="1" type="subTitle"/>
          </p:nvPr>
        </p:nvSpPr>
        <p:spPr>
          <a:xfrm>
            <a:off x="390525" y="2789127"/>
            <a:ext cx="8222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9 princípios do design responsivo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(Disponível em: http://blog.froont.com/9-basic-principles-of-responsive-web-design/, acessado em 12/09/2017)</a:t>
            </a:r>
            <a:endParaRPr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9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de aplicações web com UX e UI</a:t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E599"/>
                </a:solidFill>
              </a:rPr>
              <a:t>Prof. Me. João Paulo Fechine Sette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951900" y="3611150"/>
            <a:ext cx="5913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 da disciplina</a:t>
            </a:r>
            <a:endParaRPr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u="sng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Compartilhamento de código</a:t>
            </a:r>
            <a:endParaRPr sz="8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25" y="3682081"/>
            <a:ext cx="247875" cy="2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6">
            <a:alphaModFix/>
          </a:blip>
          <a:srcRect b="0" l="0" r="79011" t="0"/>
          <a:stretch/>
        </p:blipFill>
        <p:spPr>
          <a:xfrm>
            <a:off x="704026" y="3987525"/>
            <a:ext cx="247875" cy="27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2150"/>
            <a:ext cx="8839201" cy="321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158700" y="875925"/>
            <a:ext cx="88266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Responsivo ou adaptativo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Ambas se complementam. O conteúdo é quem decide como será aplicado.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1125"/>
            <a:ext cx="8839201" cy="321425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Fluxo contínuo ou estático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Os tamanhos de tela tornam-se menores, o conteúdo começa a ocupar mais espaço vertical e qualquer componente será ou não empurrado ainda mais para baixo.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07" name="Google Shape;207;p34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Unidades relativas ou estáticas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A tela pode ser um desktop, um celular ou qualquer dimensão intermediária. A densidade de pixels pode variar, então precisamos de unidades flexíveis e funcionando em todos os dispositivos.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5" y="1993525"/>
            <a:ext cx="8243331" cy="2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152400" y="860125"/>
            <a:ext cx="89916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Breakpoints</a:t>
            </a:r>
            <a:br>
              <a:rPr b="1" lang="pt-BR" sz="1500">
                <a:solidFill>
                  <a:srgbClr val="DC2300"/>
                </a:solidFill>
              </a:rPr>
            </a:br>
            <a:r>
              <a:rPr lang="pt-BR" sz="1100"/>
              <a:t>Os pontos de ajuste permitem que o layout seja alterado em momentos predefinidos, ou seja, com 3 colunas em uma área de trabalho, mas apenas 1 coluna em um dispositivo móvel. A maioria das propriedades CSS podem ser alteradas de um ponto de ajuste para outro. Os pontos de ajustes são projetados de acordo com o conteúdo. Mas use-os com cautela - pode ficar confuso!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5" y="1991175"/>
            <a:ext cx="8083625" cy="29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Valores máximos e mínimos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Às vezes, é ótimo que o conteúdo ocupe toda a largura de uma tela, como em um dispositivo móvel, mas ter o mesmo estiramento de conteúdo em toda a largura de sua tela de TV geralmente faz menos sentido. É por isso que os valores Min / Max ajudam.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5" y="1914700"/>
            <a:ext cx="8243331" cy="2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28" name="Google Shape;228;p37"/>
          <p:cNvSpPr txBox="1"/>
          <p:nvPr/>
        </p:nvSpPr>
        <p:spPr>
          <a:xfrm>
            <a:off x="152400" y="860125"/>
            <a:ext cx="8991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Aninhamento de objetos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Lembre-se da posição relativa? Ter um monte de elementos dependendo um do outro seria difícil de controlar, portanto, os elementos envolventes em um recipiente mantêm a maneira mais compreensível, limpa e arrumada. É aqui que as unidades estáticas, como os pixels, podem ajudar. Eles são úteis para o conteúdo que você não deseja escalar, como logotipos e botões.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25" y="2158675"/>
            <a:ext cx="7707906" cy="2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Primeiro Desktop ou primeiro mobile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Tecnicamente, não há muita diferença se um projeto é iniciado a partir de uma tela menor para uma maior (primeiro móvel) ou vice-versa (desktop primeiro). No entanto, a decisão pode adicionar limitações ou dificuldades extras de acordo com a escolha.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5" y="1993525"/>
            <a:ext cx="8243331" cy="2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152400" y="860125"/>
            <a:ext cx="8991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Fontes da Web ou Locais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Quer ter um Futura ou Didot no seu site? Use Webfonts! Embora eles se vejam deslumbrantes, lembre-se de que cada um será baixado e quanto mais você tiver, mais demorado será carregar a página. As fontes do sistema, por outro lado, são rápidas, exceto quando o usuário não o possui localmente, ele retornará a uma fonte padrão. 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00" y="2138975"/>
            <a:ext cx="7707906" cy="2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responsividade</a:t>
            </a:r>
            <a:endParaRPr/>
          </a:p>
        </p:txBody>
      </p:sp>
      <p:sp>
        <p:nvSpPr>
          <p:cNvPr id="249" name="Google Shape;249;p40"/>
          <p:cNvSpPr txBox="1"/>
          <p:nvPr/>
        </p:nvSpPr>
        <p:spPr>
          <a:xfrm>
            <a:off x="152400" y="860125"/>
            <a:ext cx="89916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Imagens bitmap ou vetores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 seu ícone tem muitos detalhes e alguns efeitos extravagantes aplicados? Se sim, use o bitmap. Caso contrário, considere usar uma imagem vetorial. Para bitmaps use um jpg, png ou um gif, para os vetores a melhor escolha seria um SVG ou uma fonte de ícone. Cada um tem alguns benefícios e algumas desvantagens. No entanto, tenha em mente o tamanho - nenhuma imagem deve entrar on-line sem otimização.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13" y="2343500"/>
            <a:ext cx="7172481" cy="26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internet e o design</a:t>
            </a:r>
            <a:endParaRPr/>
          </a:p>
        </p:txBody>
      </p:sp>
      <p:sp>
        <p:nvSpPr>
          <p:cNvPr id="256" name="Google Shape;256;p41"/>
          <p:cNvSpPr txBox="1"/>
          <p:nvPr>
            <p:ph idx="1" type="subTitle"/>
          </p:nvPr>
        </p:nvSpPr>
        <p:spPr>
          <a:xfrm>
            <a:off x="390525" y="2789127"/>
            <a:ext cx="8222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bit a tela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9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IV</a:t>
            </a:r>
            <a:endParaRPr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Responsividade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31192" l="9247" r="7888" t="31252"/>
          <a:stretch/>
        </p:blipFill>
        <p:spPr>
          <a:xfrm>
            <a:off x="563625" y="2230825"/>
            <a:ext cx="7301424" cy="18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514350" y="2230825"/>
            <a:ext cx="4116900" cy="2650500"/>
          </a:xfrm>
          <a:prstGeom prst="rect">
            <a:avLst/>
          </a:prstGeom>
          <a:noFill/>
          <a:ln cap="flat" cmpd="sng" w="38100">
            <a:solidFill>
              <a:srgbClr val="DC2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simplificada da internet com enfoque no design</a:t>
            </a:r>
            <a:endParaRPr/>
          </a:p>
        </p:txBody>
      </p:sp>
      <p:sp>
        <p:nvSpPr>
          <p:cNvPr id="264" name="Google Shape;264;p42"/>
          <p:cNvSpPr txBox="1"/>
          <p:nvPr/>
        </p:nvSpPr>
        <p:spPr>
          <a:xfrm>
            <a:off x="7865050" y="2841750"/>
            <a:ext cx="1014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ASP, SQL, Java, Pyton, etc</a:t>
            </a:r>
            <a:endParaRPr sz="1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071000" y="4083275"/>
            <a:ext cx="1500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HTML, CSS, Javascript, responsividade, etc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725900" y="4083275"/>
            <a:ext cx="144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Design, Double diamond, Figma, Adobe XD, etc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471900" y="1769125"/>
            <a:ext cx="23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C2300"/>
                </a:solidFill>
                <a:latin typeface="Roboto"/>
                <a:ea typeface="Roboto"/>
                <a:cs typeface="Roboto"/>
                <a:sym typeface="Roboto"/>
              </a:rPr>
              <a:t>Escopo de design</a:t>
            </a:r>
            <a:endParaRPr sz="1500">
              <a:solidFill>
                <a:srgbClr val="DC2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simplificada da internet com enfoque no design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Navegador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No navegador, ative a aba de desenvolvedor (f12) e carregue uma página (no exemplo, unipe.edu.br). Verifique a aba Network &gt; clique na url do site apresentada na listagem (unipe.edu.br) e em seguida em Header e Response. Este é o retorno do back-end para o front-end.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9510"/>
          <a:stretch/>
        </p:blipFill>
        <p:spPr>
          <a:xfrm>
            <a:off x="231225" y="2082200"/>
            <a:ext cx="5870026" cy="27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simplificada da internet com enfoque no design</a:t>
            </a:r>
            <a:endParaRPr/>
          </a:p>
        </p:txBody>
      </p:sp>
      <p:sp>
        <p:nvSpPr>
          <p:cNvPr id="280" name="Google Shape;280;p44"/>
          <p:cNvSpPr txBox="1"/>
          <p:nvPr/>
        </p:nvSpPr>
        <p:spPr>
          <a:xfrm>
            <a:off x="152400" y="860125"/>
            <a:ext cx="42147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HTML, CSS e JS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 primeiro envelopa e estrutura o conteúdo. O segundo transforma o conteúdo em algo belo e funcional, útil. E o último adiciona camadas de inteligência ao todo.</a:t>
            </a:r>
            <a:endParaRPr b="1" sz="1500">
              <a:solidFill>
                <a:srgbClr val="DC2300"/>
              </a:solidFill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425" y="1091725"/>
            <a:ext cx="3495374" cy="333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58588" y="4690225"/>
            <a:ext cx="892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hlinkClick r:id="rId4"/>
              </a:rPr>
              <a:t>https://www.dio.me/articles/a-jornada-no-mercado-de-trabalho-com-html-css-e-javascript</a:t>
            </a:r>
            <a:r>
              <a:rPr lang="pt-BR" sz="1300"/>
              <a:t> , acessado em 05/11/2023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Pixel ratio</a:t>
            </a:r>
            <a:endParaRPr/>
          </a:p>
        </p:txBody>
      </p:sp>
      <p:sp>
        <p:nvSpPr>
          <p:cNvPr id="288" name="Google Shape;288;p45"/>
          <p:cNvSpPr txBox="1"/>
          <p:nvPr/>
        </p:nvSpPr>
        <p:spPr>
          <a:xfrm>
            <a:off x="152400" y="860125"/>
            <a:ext cx="89916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Desenvolvimento responsivo se baseia no tamanho da tela e não na resolução:</a:t>
            </a:r>
            <a:endParaRPr b="1" sz="1500">
              <a:solidFill>
                <a:srgbClr val="DC23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Uma tela pequena com uma resolução grande, por exemplo como as telas dos smartphones de hoje, o conteúdo pode aparecer muito pequeno se projetados em pixels;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Alguns aparelhos possuem PIXEL RATIO acima de 1, ou seja, são mais de 1 pixel físico por pixel lógico;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Imagine uma 	resolução FULL HD dentro de uma tela bem menor que uma TV. Por isso precisamos fazer com que o </a:t>
            </a:r>
            <a:r>
              <a:rPr i="1" lang="pt-BR" sz="1100"/>
              <a:t>viewport</a:t>
            </a:r>
            <a:r>
              <a:rPr lang="pt-BR" sz="1100"/>
              <a:t> mostre o conteúdo se baseando no tamanho da tela e não da resolução;</a:t>
            </a:r>
            <a:br>
              <a:rPr lang="pt-BR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50" y="2463350"/>
            <a:ext cx="4194925" cy="25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Pixel ratio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61" y="968500"/>
            <a:ext cx="5557374" cy="3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158700" y="4660675"/>
            <a:ext cx="88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(Disponível em:</a:t>
            </a:r>
            <a:r>
              <a:rPr lang="pt-BR" sz="1100">
                <a:uFill>
                  <a:noFill/>
                </a:uFill>
                <a:hlinkClick r:id="rId4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https://www.digitalcitizen.life/simple-questions-what-ppi-and-does-it-matter</a:t>
            </a:r>
            <a:r>
              <a:rPr lang="pt-BR" sz="1100"/>
              <a:t> ; acessado em 05/11/2023)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Viewport</a:t>
            </a:r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152400" y="860125"/>
            <a:ext cx="8991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Definição da área de trabalho exibida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 </a:t>
            </a:r>
            <a:r>
              <a:rPr i="1" lang="pt-BR" sz="1100"/>
              <a:t>viewport</a:t>
            </a:r>
            <a:r>
              <a:rPr lang="pt-BR" sz="1100"/>
              <a:t> é a área onde seu website aparece. É a área branca da janela quando você abre o browser. </a:t>
            </a:r>
            <a:br>
              <a:rPr lang="pt-BR" sz="1100"/>
            </a:br>
            <a:r>
              <a:rPr lang="pt-BR" sz="1100"/>
              <a:t>O viewport sempre vai ter o tamanho da janela.</a:t>
            </a:r>
            <a:endParaRPr sz="1100"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5" y="2121625"/>
            <a:ext cx="4215038" cy="23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820" y="2121625"/>
            <a:ext cx="1349175" cy="23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 e meta viewport</a:t>
            </a:r>
            <a:endParaRPr/>
          </a:p>
        </p:txBody>
      </p:sp>
      <p:sp>
        <p:nvSpPr>
          <p:cNvPr id="310" name="Google Shape;310;p48"/>
          <p:cNvSpPr txBox="1"/>
          <p:nvPr/>
        </p:nvSpPr>
        <p:spPr>
          <a:xfrm>
            <a:off x="177375" y="1014900"/>
            <a:ext cx="504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&lt;meta name="viewport" content=""&gt;</a:t>
            </a:r>
            <a:endParaRPr b="1" sz="1500">
              <a:solidFill>
                <a:srgbClr val="DC2300"/>
              </a:solidFill>
            </a:endParaRPr>
          </a:p>
        </p:txBody>
      </p:sp>
      <p:graphicFrame>
        <p:nvGraphicFramePr>
          <p:cNvPr id="311" name="Google Shape;311;p48"/>
          <p:cNvGraphicFramePr/>
          <p:nvPr/>
        </p:nvGraphicFramePr>
        <p:xfrm>
          <a:off x="321538" y="203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{01E1A362-97D9-4F93-8E82-93534D5666B3}</a:tableStyleId>
              </a:tblPr>
              <a:tblGrid>
                <a:gridCol w="1924425"/>
                <a:gridCol w="6455600"/>
              </a:tblGrid>
              <a:tr h="35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666666"/>
                          </a:solidFill>
                        </a:rPr>
                        <a:t>Valores do content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666666"/>
                          </a:solidFill>
                        </a:rPr>
                        <a:t>Descrição</a:t>
                      </a:r>
                      <a:r>
                        <a:rPr lang="pt-BR" sz="600"/>
                        <a:t>	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DC2300"/>
                          </a:solidFill>
                        </a:rPr>
                        <a:t>width</a:t>
                      </a:r>
                      <a:r>
                        <a:rPr lang="pt-BR" sz="600"/>
                        <a:t>	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Define uma largura para o viewport. Os valores podem ser em PX ou “device-width”, que determina automaticamente um valor igual a largura da tela do dispositivo.</a:t>
                      </a:r>
                      <a:endParaRPr sz="9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DC2300"/>
                          </a:solidFill>
                        </a:rPr>
                        <a:t>height</a:t>
                      </a:r>
                      <a:endParaRPr b="1" sz="1000">
                        <a:solidFill>
                          <a:srgbClr val="DC23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		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Define uma altura para o viewport. Os valores podem ser em PX ou “device-height”, que determina automaticamente um valor igual a altura da tela do dispositivo.	</a:t>
                      </a:r>
                      <a:endParaRPr sz="9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DC2300"/>
                          </a:solidFill>
                        </a:rPr>
                        <a:t>initial-scale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Define a escala inicial do viewport.	</a:t>
                      </a:r>
                      <a:endParaRPr sz="9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DC2300"/>
                          </a:solidFill>
                        </a:rPr>
                        <a:t>user-scalable</a:t>
                      </a:r>
                      <a:r>
                        <a:rPr lang="pt-BR" sz="600"/>
                        <a:t>	</a:t>
                      </a:r>
                      <a:endParaRPr sz="6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Define a possibilidade de o usuário fazer “zoom” em um determinado lugar da tela. É ativado quando o usuário bate duas vezes com o dedo em um lugar da tela.</a:t>
                      </a:r>
                      <a:endParaRPr sz="9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" name="Google Shape;312;p48"/>
          <p:cNvSpPr txBox="1"/>
          <p:nvPr/>
        </p:nvSpPr>
        <p:spPr>
          <a:xfrm>
            <a:off x="1698750" y="4365050"/>
            <a:ext cx="5746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&lt;meta name="viewport" content="width=device-width"&gt;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 e meta viewport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 b="12541" l="0" r="0" t="0"/>
          <a:stretch/>
        </p:blipFill>
        <p:spPr>
          <a:xfrm>
            <a:off x="1059188" y="810650"/>
            <a:ext cx="6904732" cy="3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965650" y="4286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https://www.w3schools.com/css/example_withviewport.htm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9"/>
          <p:cNvSpPr txBox="1"/>
          <p:nvPr/>
        </p:nvSpPr>
        <p:spPr>
          <a:xfrm>
            <a:off x="4956300" y="4286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https://www.w3schools.com/css/example_withoutviewport.htm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querie</a:t>
            </a:r>
            <a:endParaRPr/>
          </a:p>
        </p:txBody>
      </p:sp>
      <p:sp>
        <p:nvSpPr>
          <p:cNvPr id="326" name="Google Shape;326;p50"/>
          <p:cNvSpPr txBox="1"/>
          <p:nvPr/>
        </p:nvSpPr>
        <p:spPr>
          <a:xfrm>
            <a:off x="152400" y="860125"/>
            <a:ext cx="89916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O início - Media types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Os viewports estabelecem a largura útil da tela; até onde o layout poderá se desenvolver. Mas para criar estruturas condicionais baseadas no viewport, é necessário Media Queries.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Media types é a primeira versão de um esforço para direcionar a formatação CSS para determinados tipos de meios de acesso. O HTML foi criado para ser portável, ou seja, ele deve ser lido e interpretado por qualquer tipo de dispositivo. Cada dispositivo exibe HTML de uma determinada maneira. Logo, a forma com que você formata o layout precisa ser diferente para cada dispositivo.</a:t>
            </a:r>
            <a:endParaRPr sz="1100"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50" y="2754275"/>
            <a:ext cx="4555758" cy="22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querie</a:t>
            </a:r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152400" y="860125"/>
            <a:ext cx="8991600" cy="3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O início - Media types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Basicamente é um atributo HTML ou uma especificação CSS que destina um conjunto de estilo para um dispositivo específico.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All </a:t>
            </a:r>
            <a:r>
              <a:rPr lang="pt-BR" sz="1100"/>
              <a:t>: este valor é usado para que o código CSS seja aplicado para todos os dispositivos;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Braille</a:t>
            </a:r>
            <a:r>
              <a:rPr lang="pt-BR" sz="1100"/>
              <a:t>:  para dispositivos táteis;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Embossed</a:t>
            </a:r>
            <a:r>
              <a:rPr lang="pt-BR" sz="1100"/>
              <a:t>: para dispositivos que imprimem em Braille;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Handheld</a:t>
            </a:r>
            <a:r>
              <a:rPr lang="pt-BR" sz="1100"/>
              <a:t>: para dispositivos de mão, celulares e outros dispositivos deste perfil. Telas pequenas;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Print</a:t>
            </a:r>
            <a:r>
              <a:rPr lang="pt-BR" sz="1100"/>
              <a:t>: para impressão em papel;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Projection</a:t>
            </a:r>
            <a:r>
              <a:rPr lang="pt-BR" sz="1100"/>
              <a:t>: para apresentações, como PowerPoint;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Screen</a:t>
            </a:r>
            <a:r>
              <a:rPr lang="pt-BR" sz="1100"/>
              <a:t>: para dispositivos com telas coloridas e alta resolução;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Aural</a:t>
            </a:r>
            <a:r>
              <a:rPr lang="pt-BR" sz="1100"/>
              <a:t>: para sintetizadores de voz;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Tty</a:t>
            </a:r>
            <a:r>
              <a:rPr lang="pt-BR" sz="1100"/>
              <a:t>: para dispositivos que utilizam uma grade fixa para exibição de caracteres, como teletypes, terminais, dispositivos portáteis com display limitado.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Tv</a:t>
            </a:r>
            <a:r>
              <a:rPr lang="pt-BR" sz="1100"/>
              <a:t>: para dispositivos como televisores, ou seja, com baixa resolução, com boa quantidade de cores e scroll limitado.</a:t>
            </a:r>
            <a:endParaRPr sz="1100"/>
          </a:p>
        </p:txBody>
      </p:sp>
      <p:sp>
        <p:nvSpPr>
          <p:cNvPr id="334" name="Google Shape;334;p51"/>
          <p:cNvSpPr txBox="1"/>
          <p:nvPr/>
        </p:nvSpPr>
        <p:spPr>
          <a:xfrm>
            <a:off x="53250" y="4700075"/>
            <a:ext cx="90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(Disponível em: https://tableless.com.br/introducao-sobre-media-queries/; acessado em 05/11/2023)</a:t>
            </a:r>
            <a:endParaRPr sz="1200"/>
          </a:p>
        </p:txBody>
      </p:sp>
      <p:sp>
        <p:nvSpPr>
          <p:cNvPr id="335" name="Google Shape;335;p51"/>
          <p:cNvSpPr txBox="1"/>
          <p:nvPr/>
        </p:nvSpPr>
        <p:spPr>
          <a:xfrm>
            <a:off x="934800" y="4119750"/>
            <a:ext cx="727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&lt;link </a:t>
            </a:r>
            <a:r>
              <a:rPr b="1" lang="pt-BR" sz="1500">
                <a:solidFill>
                  <a:srgbClr val="800000"/>
                </a:solidFill>
              </a:rPr>
              <a:t>rel="</a:t>
            </a:r>
            <a:r>
              <a:rPr b="1" lang="pt-BR" sz="1500">
                <a:solidFill>
                  <a:srgbClr val="3399FF"/>
                </a:solidFill>
              </a:rPr>
              <a:t>stylesheet</a:t>
            </a:r>
            <a:r>
              <a:rPr b="1" lang="pt-BR" sz="1500">
                <a:solidFill>
                  <a:srgbClr val="800000"/>
                </a:solidFill>
              </a:rPr>
              <a:t>" href="</a:t>
            </a:r>
            <a:r>
              <a:rPr b="1" lang="pt-BR" sz="1500">
                <a:solidFill>
                  <a:srgbClr val="3399FF"/>
                </a:solidFill>
              </a:rPr>
              <a:t>estilo.css</a:t>
            </a:r>
            <a:r>
              <a:rPr b="1" lang="pt-BR" sz="1500">
                <a:solidFill>
                  <a:srgbClr val="800000"/>
                </a:solidFill>
              </a:rPr>
              <a:t>" type="</a:t>
            </a:r>
            <a:r>
              <a:rPr b="1" lang="pt-BR" sz="1500">
                <a:solidFill>
                  <a:srgbClr val="3399FF"/>
                </a:solidFill>
              </a:rPr>
              <a:t>text/css</a:t>
            </a:r>
            <a:r>
              <a:rPr b="1" lang="pt-BR" sz="1500">
                <a:solidFill>
                  <a:srgbClr val="800000"/>
                </a:solidFill>
              </a:rPr>
              <a:t>" </a:t>
            </a:r>
            <a:r>
              <a:rPr b="1" lang="pt-BR" sz="1500" u="sng">
                <a:solidFill>
                  <a:srgbClr val="800000"/>
                </a:solidFill>
              </a:rPr>
              <a:t>media="</a:t>
            </a:r>
            <a:r>
              <a:rPr b="1" lang="pt-BR" sz="1500" u="sng">
                <a:solidFill>
                  <a:srgbClr val="3399FF"/>
                </a:solidFill>
              </a:rPr>
              <a:t>handheld</a:t>
            </a:r>
            <a:r>
              <a:rPr b="1" lang="pt-BR" sz="1500" u="sng">
                <a:solidFill>
                  <a:srgbClr val="800000"/>
                </a:solidFill>
              </a:rPr>
              <a:t>"</a:t>
            </a:r>
            <a:r>
              <a:rPr b="1" lang="pt-BR" sz="1500">
                <a:solidFill>
                  <a:srgbClr val="DC2300"/>
                </a:solidFill>
              </a:rPr>
              <a:t>&gt;</a:t>
            </a:r>
            <a:endParaRPr b="1" sz="1500">
              <a:solidFill>
                <a:srgbClr val="DC23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da disciplina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Organizada em 2 Módulos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Módulo 4 - Introdução a responsividade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Módulo 5 - </a:t>
            </a:r>
            <a:r>
              <a:rPr lang="pt-BR" sz="1200"/>
              <a:t>Biblioteca de estruturação de layout - Bootstrap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Entrega final (19/11/2023)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Individual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Projeto de website de tema livre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Montar página inicial e página de contato com bootstrap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querie</a:t>
            </a:r>
            <a:endParaRPr/>
          </a:p>
        </p:txBody>
      </p:sp>
      <p:sp>
        <p:nvSpPr>
          <p:cNvPr id="341" name="Google Shape;341;p52"/>
          <p:cNvSpPr txBox="1"/>
          <p:nvPr/>
        </p:nvSpPr>
        <p:spPr>
          <a:xfrm>
            <a:off x="152400" y="860125"/>
            <a:ext cx="89916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O problema das</a:t>
            </a:r>
            <a:r>
              <a:rPr b="1" lang="pt-BR" sz="1500">
                <a:solidFill>
                  <a:srgbClr val="DC2300"/>
                </a:solidFill>
              </a:rPr>
              <a:t> media types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O problema é que todos os dias surgem novas tecnologias! </a:t>
            </a:r>
            <a:br>
              <a:rPr lang="pt-BR" sz="1100"/>
            </a:b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100"/>
              <a:t>A solução </a:t>
            </a:r>
            <a:br>
              <a:rPr b="1" lang="pt-BR" sz="1100"/>
            </a:br>
            <a:r>
              <a:rPr lang="pt-BR" sz="1100"/>
              <a:t>As Media Queries definem condições para que o CSS seja utilizado em cenários específicos. Se essas condições forem aprovadas, ou seja, se o dispositivo se adequar a todas as condições estabelecidas na sua Media Querie, o CSS será aplicado.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/>
              <a:t>Esta especificação será realizada pelo tamanho </a:t>
            </a:r>
            <a:br>
              <a:rPr b="1" lang="pt-BR" sz="1500"/>
            </a:br>
            <a:r>
              <a:rPr b="1" lang="pt-BR" sz="1500"/>
              <a:t>das telas e não mais por tipos de tela.</a:t>
            </a:r>
            <a:endParaRPr b="1" sz="1500"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75" y="2924450"/>
            <a:ext cx="3239151" cy="19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querie</a:t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152400" y="860125"/>
            <a:ext cx="8991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HTML</a:t>
            </a:r>
            <a:br>
              <a:rPr lang="pt-BR" sz="1100"/>
            </a:br>
            <a:br>
              <a:rPr lang="pt-BR" sz="1100"/>
            </a:br>
            <a:r>
              <a:rPr b="1" lang="pt-BR" sz="1300">
                <a:solidFill>
                  <a:srgbClr val="DC2300"/>
                </a:solidFill>
              </a:rPr>
              <a:t>&lt;link rel="stylesheet" href="estilo.css" media="screen and (max-width: 480px)"&gt;</a:t>
            </a:r>
            <a:r>
              <a:rPr lang="pt-BR" sz="1300">
                <a:solidFill>
                  <a:srgbClr val="DC2300"/>
                </a:solidFill>
              </a:rPr>
              <a:t> </a:t>
            </a:r>
            <a:endParaRPr sz="1300">
              <a:solidFill>
                <a:srgbClr val="DC23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width (max-width, min-width)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height (max-height, min-height)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device-width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device-height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orientation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aspect-ratio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device-aspect-ratio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color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color-index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monochrome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resolution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scan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grid</a:t>
            </a:r>
            <a:endParaRPr b="1"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querie</a:t>
            </a:r>
            <a:endParaRPr/>
          </a:p>
        </p:txBody>
      </p:sp>
      <p:sp>
        <p:nvSpPr>
          <p:cNvPr id="354" name="Google Shape;354;p54"/>
          <p:cNvSpPr txBox="1"/>
          <p:nvPr/>
        </p:nvSpPr>
        <p:spPr>
          <a:xfrm>
            <a:off x="152400" y="860125"/>
            <a:ext cx="89916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CSS</a:t>
            </a:r>
            <a:br>
              <a:rPr lang="pt-BR" sz="1100"/>
            </a:br>
            <a:br>
              <a:rPr lang="pt-BR" sz="1100"/>
            </a:br>
            <a:r>
              <a:rPr lang="pt-BR" sz="1100">
                <a:solidFill>
                  <a:srgbClr val="808080"/>
                </a:solidFill>
              </a:rPr>
              <a:t>/* Código geral, que será herdado por qualquer dispositivo. Nesse caso, seria o código usado no desktop, na maioria das vezes.</a:t>
            </a:r>
            <a:br>
              <a:rPr lang="pt-BR" sz="1100">
                <a:solidFill>
                  <a:srgbClr val="808080"/>
                </a:solidFill>
              </a:rPr>
            </a:br>
            <a:r>
              <a:rPr lang="pt-BR" sz="1100">
                <a:solidFill>
                  <a:srgbClr val="808080"/>
                </a:solidFill>
              </a:rPr>
              <a:t>Se você já conhece o conceito do Mobile First, esse primeiro código será destinado aos celulares. */</a:t>
            </a:r>
            <a:br>
              <a:rPr lang="pt-BR" sz="1100">
                <a:solidFill>
                  <a:srgbClr val="80808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a {color: blue;}</a:t>
            </a:r>
            <a:br>
              <a:rPr lang="pt-BR" sz="1100">
                <a:solidFill>
                  <a:srgbClr val="800000"/>
                </a:solidFill>
              </a:rPr>
            </a:b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8080"/>
                </a:solidFill>
              </a:rPr>
              <a:t>/* Para dispositivos que têm uma largura mínima de 768 pixels. Tablets, por exemplo. */</a:t>
            </a:r>
            <a:br>
              <a:rPr lang="pt-BR" sz="1100">
                <a:solidFill>
                  <a:srgbClr val="80808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@media screen and (</a:t>
            </a:r>
            <a:r>
              <a:rPr lang="pt-BR" sz="1100">
                <a:solidFill>
                  <a:srgbClr val="0066FF"/>
                </a:solidFill>
              </a:rPr>
              <a:t>min-width: 768px</a:t>
            </a:r>
            <a:r>
              <a:rPr lang="pt-BR" sz="1100">
                <a:solidFill>
                  <a:srgbClr val="800000"/>
                </a:solidFill>
              </a:rPr>
              <a:t>) {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a {color: yellow;}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}</a:t>
            </a:r>
            <a:endParaRPr sz="1100">
              <a:solidFill>
                <a:srgbClr val="8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808080"/>
                </a:solidFill>
              </a:rPr>
              <a:t>/* Com uma largura mínima de 992 pixels. Monitores por exemplo. */</a:t>
            </a:r>
            <a:br>
              <a:rPr lang="pt-BR" sz="1100">
                <a:solidFill>
                  <a:srgbClr val="80808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@media screen and (</a:t>
            </a:r>
            <a:r>
              <a:rPr lang="pt-BR" sz="1100">
                <a:solidFill>
                  <a:srgbClr val="0066FF"/>
                </a:solidFill>
              </a:rPr>
              <a:t>min-width: 992px</a:t>
            </a:r>
            <a:r>
              <a:rPr lang="pt-BR" sz="1100">
                <a:solidFill>
                  <a:srgbClr val="800000"/>
                </a:solidFill>
              </a:rPr>
              <a:t>) {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a {color: green;}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}</a:t>
            </a:r>
            <a:endParaRPr sz="1100">
              <a:solidFill>
                <a:srgbClr val="8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808080"/>
                </a:solidFill>
              </a:rPr>
              <a:t>/* Dispositivos com largura mínima de 1200 pixels. Por exemplo TVs. */</a:t>
            </a:r>
            <a:br>
              <a:rPr lang="pt-BR" sz="1100">
                <a:solidFill>
                  <a:srgbClr val="80808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@media screen and (</a:t>
            </a:r>
            <a:r>
              <a:rPr lang="pt-BR" sz="1100">
                <a:solidFill>
                  <a:srgbClr val="0066FF"/>
                </a:solidFill>
              </a:rPr>
              <a:t>min-width: 1200px</a:t>
            </a:r>
            <a:r>
              <a:rPr lang="pt-BR" sz="1100">
                <a:solidFill>
                  <a:srgbClr val="800000"/>
                </a:solidFill>
              </a:rPr>
              <a:t>) {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a {color: black;}</a:t>
            </a:r>
            <a:br>
              <a:rPr lang="pt-BR" sz="1100">
                <a:solidFill>
                  <a:srgbClr val="800000"/>
                </a:solidFill>
              </a:rPr>
            </a:br>
            <a:r>
              <a:rPr lang="pt-BR" sz="1100">
                <a:solidFill>
                  <a:srgbClr val="800000"/>
                </a:solidFill>
              </a:rPr>
              <a:t>}</a:t>
            </a:r>
            <a:endParaRPr b="1"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Estruturação de layout</a:t>
            </a:r>
            <a:endParaRPr/>
          </a:p>
        </p:txBody>
      </p:sp>
      <p:sp>
        <p:nvSpPr>
          <p:cNvPr id="360" name="Google Shape;360;p55"/>
          <p:cNvSpPr txBox="1"/>
          <p:nvPr>
            <p:ph idx="1" type="subTitle"/>
          </p:nvPr>
        </p:nvSpPr>
        <p:spPr>
          <a:xfrm>
            <a:off x="390525" y="2789127"/>
            <a:ext cx="8222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 front-end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9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estrutura de pastas e arquivos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216775" y="886800"/>
            <a:ext cx="8623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r>
              <a:rPr lang="pt-BR"/>
              <a:t>eguindo os seguintes parâmetros, crie a estrutura de testes HTML.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Nome da pasta será </a:t>
            </a:r>
            <a:r>
              <a:rPr b="1" lang="pt-BR">
                <a:solidFill>
                  <a:srgbClr val="DC2300"/>
                </a:solidFill>
              </a:rPr>
              <a:t>estrutura-base</a:t>
            </a:r>
            <a:r>
              <a:rPr lang="pt-BR"/>
              <a:t>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pasta estrutura-base contém outras três pastas: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C2300"/>
              </a:buClr>
              <a:buSzPts val="1400"/>
              <a:buChar char="○"/>
            </a:pPr>
            <a:r>
              <a:rPr lang="pt-BR">
                <a:solidFill>
                  <a:srgbClr val="DC2300"/>
                </a:solidFill>
              </a:rPr>
              <a:t>img; </a:t>
            </a:r>
            <a:endParaRPr>
              <a:solidFill>
                <a:srgbClr val="DC23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C2300"/>
              </a:buClr>
              <a:buSzPts val="1400"/>
              <a:buChar char="○"/>
            </a:pPr>
            <a:r>
              <a:rPr lang="pt-BR">
                <a:solidFill>
                  <a:srgbClr val="DC2300"/>
                </a:solidFill>
              </a:rPr>
              <a:t>css; </a:t>
            </a:r>
            <a:endParaRPr>
              <a:solidFill>
                <a:srgbClr val="DC23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C2300"/>
              </a:buClr>
              <a:buSzPts val="1400"/>
              <a:buChar char="○"/>
            </a:pPr>
            <a:r>
              <a:rPr lang="pt-BR">
                <a:solidFill>
                  <a:srgbClr val="DC2300"/>
                </a:solidFill>
              </a:rPr>
              <a:t>lib; </a:t>
            </a:r>
            <a:endParaRPr>
              <a:solidFill>
                <a:srgbClr val="DC23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pasta </a:t>
            </a:r>
            <a:r>
              <a:rPr b="1" lang="pt-BR"/>
              <a:t>estrutura-base</a:t>
            </a:r>
            <a:r>
              <a:rPr lang="pt-BR"/>
              <a:t> contém o </a:t>
            </a:r>
            <a:r>
              <a:rPr b="1" lang="pt-BR"/>
              <a:t>arquivo</a:t>
            </a:r>
            <a:r>
              <a:rPr lang="pt-BR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solidFill>
                  <a:srgbClr val="DC2300"/>
                </a:solidFill>
              </a:rPr>
              <a:t>index.html</a:t>
            </a:r>
            <a:r>
              <a:rPr lang="pt-BR"/>
              <a:t>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pasta css contém o arquivo: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solidFill>
                  <a:srgbClr val="DC2300"/>
                </a:solidFill>
              </a:rPr>
              <a:t>estilo.css</a:t>
            </a:r>
            <a:r>
              <a:rPr lang="pt-BR"/>
              <a:t>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estilo.css deverá ter o seguinte código: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C2300"/>
                </a:solidFill>
              </a:rPr>
              <a:t>body { </a:t>
            </a:r>
            <a:endParaRPr>
              <a:solidFill>
                <a:srgbClr val="DC23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C2300"/>
                </a:solidFill>
              </a:rPr>
              <a:t>margin: 0; </a:t>
            </a:r>
            <a:endParaRPr>
              <a:solidFill>
                <a:srgbClr val="DC23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C2300"/>
                </a:solidFill>
              </a:rPr>
              <a:t>padding: 0; </a:t>
            </a:r>
            <a:endParaRPr>
              <a:solidFill>
                <a:srgbClr val="DC23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C2300"/>
                </a:solidFill>
              </a:rPr>
              <a:t>background: red; </a:t>
            </a:r>
            <a:endParaRPr>
              <a:solidFill>
                <a:srgbClr val="DC23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C2300"/>
                </a:solidFill>
              </a:rPr>
              <a:t>} </a:t>
            </a:r>
            <a:endParaRPr>
              <a:solidFill>
                <a:srgbClr val="DC23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</a:t>
            </a:r>
            <a:r>
              <a:rPr b="1" lang="pt-BR"/>
              <a:t>index.html</a:t>
            </a:r>
            <a:r>
              <a:rPr lang="pt-BR"/>
              <a:t> deverá ter o seguinte código: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estrutura de pastas e arquivos</a:t>
            </a:r>
            <a:endParaRPr/>
          </a:p>
        </p:txBody>
      </p:sp>
      <p:sp>
        <p:nvSpPr>
          <p:cNvPr id="372" name="Google Shape;372;p57"/>
          <p:cNvSpPr txBox="1"/>
          <p:nvPr/>
        </p:nvSpPr>
        <p:spPr>
          <a:xfrm>
            <a:off x="260100" y="1290800"/>
            <a:ext cx="86238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9E880D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pt-BR" sz="1100">
                <a:solidFill>
                  <a:srgbClr val="9E880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pt-BR" sz="1100">
                <a:solidFill>
                  <a:srgbClr val="9E880D"/>
                </a:solidFill>
                <a:latin typeface="Courier New"/>
                <a:ea typeface="Courier New"/>
                <a:cs typeface="Courier New"/>
                <a:sym typeface="Courier New"/>
              </a:rPr>
              <a:t>=”pt-br”&gt;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Estrutura base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"css/estilo.css"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"page"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Header da Página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1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Conteúdo Conteúdo Conteúdo (repita o texto "conteúdo " várias vezes)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Lateral  Lateral  Lateral (repita o texto "Lateral " várias vezes)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Footer Footer  (repita o texto "Footer " várias vezes)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1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em bloco + float + clear (display: block)</a:t>
            </a:r>
            <a:endParaRPr/>
          </a:p>
        </p:txBody>
      </p:sp>
      <p:sp>
        <p:nvSpPr>
          <p:cNvPr id="378" name="Google Shape;378;p58"/>
          <p:cNvSpPr txBox="1"/>
          <p:nvPr/>
        </p:nvSpPr>
        <p:spPr>
          <a:xfrm>
            <a:off x="494650" y="1077975"/>
            <a:ext cx="8257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Estruturas criadas partindo da ideia de caixas de bloco;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 a possibilidade de larguras fixas ou dinâmicas;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Usam, em sua essência, a propriedade CSS “DISPLAY: BLOCK e FLOAT:LEFT [ou right]”.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534100" y="2161850"/>
            <a:ext cx="26604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main {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pink;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width: 70%;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float: left; /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aside {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green;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width: 30%;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float: left;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footer {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gray;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clear: both;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521" y="2926175"/>
            <a:ext cx="4053075" cy="10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8"/>
          <p:cNvSpPr txBox="1"/>
          <p:nvPr/>
        </p:nvSpPr>
        <p:spPr>
          <a:xfrm>
            <a:off x="4296125" y="4187725"/>
            <a:ext cx="4628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666666"/>
                </a:solidFill>
              </a:rPr>
              <a:t>E</a:t>
            </a:r>
            <a:r>
              <a:rPr b="1" lang="pt-BR" sz="1200">
                <a:solidFill>
                  <a:srgbClr val="666666"/>
                </a:solidFill>
              </a:rPr>
              <a:t>ntenda melhor o CLEARFIX no blog do Edson Júnior:</a:t>
            </a:r>
            <a:br>
              <a:rPr b="1" lang="pt-BR" sz="1200">
                <a:solidFill>
                  <a:srgbClr val="666666"/>
                </a:solidFill>
              </a:rPr>
            </a:br>
            <a:r>
              <a:rPr b="1" lang="pt-BR" sz="1200">
                <a:solidFill>
                  <a:srgbClr val="66666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https://edsonjunior.com/entendendo-float-clear-clearfix/</a:t>
            </a:r>
            <a:endParaRPr sz="1200" u="sng">
              <a:solidFill>
                <a:schemeClr val="hlink"/>
              </a:solidFill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4296125" y="2233200"/>
            <a:ext cx="435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C2300"/>
                </a:solidFill>
                <a:latin typeface="Roboto"/>
                <a:ea typeface="Roboto"/>
                <a:cs typeface="Roboto"/>
                <a:sym typeface="Roboto"/>
              </a:rPr>
              <a:t>O problema dessa estrutura é o desacoplamento da tag (o elemento pai perde a altura)</a:t>
            </a:r>
            <a:endParaRPr sz="1300">
              <a:solidFill>
                <a:srgbClr val="DC2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em linha (display: inline)</a:t>
            </a:r>
            <a:endParaRPr/>
          </a:p>
        </p:txBody>
      </p:sp>
      <p:sp>
        <p:nvSpPr>
          <p:cNvPr id="388" name="Google Shape;388;p59"/>
          <p:cNvSpPr txBox="1"/>
          <p:nvPr/>
        </p:nvSpPr>
        <p:spPr>
          <a:xfrm>
            <a:off x="494650" y="1077975"/>
            <a:ext cx="8257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Estruturas criadas partindo da ideia de caixas em linha;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 a possibilidade de larguras fixas ou dinâmicas;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Usam, em sua essência, a propriedade CSS “DISPLAY: INLINE-BLOCK”.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534100" y="2161850"/>
            <a:ext cx="42960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main {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pink;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width: 70%;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display: inline-block;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vertical-align: top;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}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aside {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green;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width: 30%;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display: inline-block; 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margin-left: -4px;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}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footer {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background: gray;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min-height: 150px;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}  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4296125" y="2233200"/>
            <a:ext cx="435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C2300"/>
                </a:solidFill>
                <a:latin typeface="Roboto"/>
                <a:ea typeface="Roboto"/>
                <a:cs typeface="Roboto"/>
                <a:sym typeface="Roboto"/>
              </a:rPr>
              <a:t>*Aqui o problema se dá pelo risco do espaçamento entre as tags, ou seja, entre as “palavras”. O espaçamento é variável de acordo com o tamanho da fonte.</a:t>
            </a:r>
            <a:endParaRPr sz="1300">
              <a:solidFill>
                <a:srgbClr val="DC2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em linha (display: inline)</a:t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50" y="1421775"/>
            <a:ext cx="66294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0"/>
          <p:cNvSpPr txBox="1"/>
          <p:nvPr/>
        </p:nvSpPr>
        <p:spPr>
          <a:xfrm>
            <a:off x="109650" y="4591700"/>
            <a:ext cx="89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https://medium.com/@flknbrry/blogpost-102-5214848d9e2e</a:t>
            </a:r>
            <a:r>
              <a:rPr lang="pt-BR"/>
              <a:t> acessado em 05/11/2023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flexível (display: flex)</a:t>
            </a:r>
            <a:endParaRPr/>
          </a:p>
        </p:txBody>
      </p:sp>
      <p:sp>
        <p:nvSpPr>
          <p:cNvPr id="403" name="Google Shape;403;p61"/>
          <p:cNvSpPr txBox="1"/>
          <p:nvPr/>
        </p:nvSpPr>
        <p:spPr>
          <a:xfrm>
            <a:off x="494650" y="1077975"/>
            <a:ext cx="8257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Ainda não válido (candidato em 26/05/2016 - 19/11/2018);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Não compatível com IE 11;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Bootstrap migrou seu sistema de construção de layout para o FLEX em 2017 - 2018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546" y="4000834"/>
            <a:ext cx="4284774" cy="964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61"/>
          <p:cNvCxnSpPr/>
          <p:nvPr/>
        </p:nvCxnSpPr>
        <p:spPr>
          <a:xfrm flipH="1">
            <a:off x="4089225" y="3994600"/>
            <a:ext cx="346800" cy="376200"/>
          </a:xfrm>
          <a:prstGeom prst="straightConnector1">
            <a:avLst/>
          </a:prstGeom>
          <a:noFill/>
          <a:ln cap="flat" cmpd="sng" w="38100">
            <a:solidFill>
              <a:srgbClr val="DC2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1"/>
          <p:cNvSpPr txBox="1"/>
          <p:nvPr/>
        </p:nvSpPr>
        <p:spPr>
          <a:xfrm>
            <a:off x="564025" y="2089325"/>
            <a:ext cx="63255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Links interessantes</a:t>
            </a:r>
            <a:br>
              <a:rPr b="1" lang="pt-BR" sz="1500">
                <a:solidFill>
                  <a:srgbClr val="666666"/>
                </a:solidFill>
              </a:rPr>
            </a:br>
            <a:r>
              <a:rPr lang="pt-BR" sz="1200" u="sng">
                <a:solidFill>
                  <a:schemeClr val="hlink"/>
                </a:solidFill>
                <a:hlinkClick r:id="rId4"/>
              </a:rPr>
              <a:t>https://caniuse.com/</a:t>
            </a:r>
            <a:br>
              <a:rPr lang="pt-BR"/>
            </a:br>
            <a:r>
              <a:rPr lang="pt-BR" sz="1200" u="sng">
                <a:solidFill>
                  <a:schemeClr val="hlink"/>
                </a:solidFill>
                <a:hlinkClick r:id="rId5"/>
              </a:rPr>
              <a:t>https://www.w3.org/TR/css-flexbox-1/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Leitura complementar</a:t>
            </a:r>
            <a:br>
              <a:rPr b="1" lang="pt-BR" sz="1500">
                <a:solidFill>
                  <a:srgbClr val="666666"/>
                </a:solidFill>
              </a:rPr>
            </a:br>
            <a:r>
              <a:rPr lang="pt-BR" sz="1200" u="sng">
                <a:solidFill>
                  <a:schemeClr val="hlink"/>
                </a:solidFill>
                <a:hlinkClick r:id="rId6"/>
              </a:rPr>
              <a:t>https://css-tricks.com/snippets/css/a-guide-to-flexbox/</a:t>
            </a:r>
            <a:br>
              <a:rPr lang="pt-BR" sz="1200"/>
            </a:br>
            <a:r>
              <a:rPr lang="pt-BR" sz="1200" u="sng">
                <a:solidFill>
                  <a:schemeClr val="hlink"/>
                </a:solidFill>
                <a:hlinkClick r:id="rId7"/>
              </a:rPr>
              <a:t>http://desenvolvimentoparaweb.com/css/flexbox/#section_flex-direction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https://flexbox.tech/</a:t>
            </a:r>
            <a:endParaRPr sz="10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responsividade?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em grid (display: grid)</a:t>
            </a:r>
            <a:endParaRPr/>
          </a:p>
        </p:txBody>
      </p:sp>
      <p:sp>
        <p:nvSpPr>
          <p:cNvPr id="412" name="Google Shape;412;p62"/>
          <p:cNvSpPr txBox="1"/>
          <p:nvPr/>
        </p:nvSpPr>
        <p:spPr>
          <a:xfrm>
            <a:off x="494650" y="1077975"/>
            <a:ext cx="8257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Ainda não válido (candidato em 09/05/2017 - 18/12/2020);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Não compatível com alguns navegadores;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Será o novo e melhor sistema de layout já produzido.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62"/>
          <p:cNvSpPr txBox="1"/>
          <p:nvPr/>
        </p:nvSpPr>
        <p:spPr>
          <a:xfrm>
            <a:off x="530700" y="2118500"/>
            <a:ext cx="79617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Links interessantes</a:t>
            </a:r>
            <a:br>
              <a:rPr b="1" lang="pt-BR" sz="1500">
                <a:solidFill>
                  <a:srgbClr val="666666"/>
                </a:solidFill>
              </a:rPr>
            </a:br>
            <a:r>
              <a:rPr lang="pt-BR" sz="1200" u="sng">
                <a:solidFill>
                  <a:schemeClr val="hlink"/>
                </a:solidFill>
                <a:hlinkClick r:id="rId3"/>
              </a:rPr>
              <a:t>https://caniuse.com/</a:t>
            </a:r>
            <a:br>
              <a:rPr lang="pt-BR"/>
            </a:br>
            <a:r>
              <a:rPr lang="pt-BR" sz="1200" u="sng">
                <a:solidFill>
                  <a:schemeClr val="hlink"/>
                </a:solidFill>
                <a:hlinkClick r:id="rId4"/>
              </a:rPr>
              <a:t>https://www.w3.org/TR/css-grid-1/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Leitura complementar</a:t>
            </a:r>
            <a:br>
              <a:rPr b="1" lang="pt-BR" sz="1500">
                <a:solidFill>
                  <a:srgbClr val="666666"/>
                </a:solidFill>
              </a:rPr>
            </a:br>
            <a:r>
              <a:rPr lang="pt-BR" sz="1100" u="sng">
                <a:solidFill>
                  <a:schemeClr val="hlink"/>
                </a:solidFill>
                <a:hlinkClick r:id="rId5"/>
              </a:rPr>
              <a:t>https://css-tricks.com/snippets/css/complete-guide-grid/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414" name="Google Shape;41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546" y="4000834"/>
            <a:ext cx="4284774" cy="964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62"/>
          <p:cNvCxnSpPr/>
          <p:nvPr/>
        </p:nvCxnSpPr>
        <p:spPr>
          <a:xfrm flipH="1">
            <a:off x="4089225" y="3994600"/>
            <a:ext cx="346800" cy="376200"/>
          </a:xfrm>
          <a:prstGeom prst="straightConnector1">
            <a:avLst/>
          </a:prstGeom>
          <a:noFill/>
          <a:ln cap="flat" cmpd="sng" w="38100">
            <a:solidFill>
              <a:srgbClr val="DC23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aplicado</a:t>
            </a:r>
            <a:endParaRPr/>
          </a:p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Título: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</a:rPr>
              <a:t>Criar estrutura HTML e CSS (FLEX) para o layout ao lado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Modalidade: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</a:rPr>
              <a:t>Individual (VS code e navegador)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Visão geral: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FFFF00"/>
                </a:solidFill>
              </a:rPr>
              <a:t>Monte o layout ao lado em HTML e CSS (com flexbox)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22" name="Google Shape;422;p63"/>
          <p:cNvSpPr/>
          <p:nvPr/>
        </p:nvSpPr>
        <p:spPr>
          <a:xfrm>
            <a:off x="615450" y="293075"/>
            <a:ext cx="681300" cy="307800"/>
          </a:xfrm>
          <a:prstGeom prst="diamond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3"/>
          <p:cNvSpPr/>
          <p:nvPr/>
        </p:nvSpPr>
        <p:spPr>
          <a:xfrm>
            <a:off x="1289425" y="293075"/>
            <a:ext cx="681300" cy="307800"/>
          </a:xfrm>
          <a:prstGeom prst="diamond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3"/>
          <p:cNvSpPr/>
          <p:nvPr/>
        </p:nvSpPr>
        <p:spPr>
          <a:xfrm rot="-5400000">
            <a:off x="625500" y="287225"/>
            <a:ext cx="299400" cy="3195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/>
          <p:nvPr/>
        </p:nvSpPr>
        <p:spPr>
          <a:xfrm>
            <a:off x="4199550" y="664125"/>
            <a:ext cx="4098900" cy="392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3"/>
          <p:cNvSpPr/>
          <p:nvPr/>
        </p:nvSpPr>
        <p:spPr>
          <a:xfrm>
            <a:off x="4672500" y="742950"/>
            <a:ext cx="31335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3"/>
          <p:cNvSpPr/>
          <p:nvPr/>
        </p:nvSpPr>
        <p:spPr>
          <a:xfrm>
            <a:off x="4672500" y="1311200"/>
            <a:ext cx="3133500" cy="1038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63"/>
          <p:cNvSpPr/>
          <p:nvPr/>
        </p:nvSpPr>
        <p:spPr>
          <a:xfrm>
            <a:off x="4682250" y="2424850"/>
            <a:ext cx="3133500" cy="1520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63"/>
          <p:cNvSpPr/>
          <p:nvPr/>
        </p:nvSpPr>
        <p:spPr>
          <a:xfrm>
            <a:off x="4682250" y="4050875"/>
            <a:ext cx="3133500" cy="387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4824900" y="1463600"/>
            <a:ext cx="856200" cy="72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5800865" y="1467350"/>
            <a:ext cx="856200" cy="72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63"/>
          <p:cNvSpPr/>
          <p:nvPr/>
        </p:nvSpPr>
        <p:spPr>
          <a:xfrm>
            <a:off x="6776830" y="1467350"/>
            <a:ext cx="856200" cy="72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63"/>
          <p:cNvSpPr/>
          <p:nvPr/>
        </p:nvSpPr>
        <p:spPr>
          <a:xfrm>
            <a:off x="4824900" y="2571750"/>
            <a:ext cx="856200" cy="72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3"/>
          <p:cNvSpPr/>
          <p:nvPr/>
        </p:nvSpPr>
        <p:spPr>
          <a:xfrm>
            <a:off x="5820900" y="2571750"/>
            <a:ext cx="1812000" cy="29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3"/>
          <p:cNvSpPr/>
          <p:nvPr/>
        </p:nvSpPr>
        <p:spPr>
          <a:xfrm>
            <a:off x="5820900" y="2972267"/>
            <a:ext cx="1812000" cy="115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63"/>
          <p:cNvSpPr/>
          <p:nvPr/>
        </p:nvSpPr>
        <p:spPr>
          <a:xfrm>
            <a:off x="5820900" y="3189192"/>
            <a:ext cx="1812000" cy="115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3"/>
          <p:cNvSpPr/>
          <p:nvPr/>
        </p:nvSpPr>
        <p:spPr>
          <a:xfrm>
            <a:off x="4824900" y="3403100"/>
            <a:ext cx="2808000" cy="115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3"/>
          <p:cNvSpPr/>
          <p:nvPr/>
        </p:nvSpPr>
        <p:spPr>
          <a:xfrm>
            <a:off x="4824975" y="3620038"/>
            <a:ext cx="2808000" cy="115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aplicado</a:t>
            </a:r>
            <a:endParaRPr/>
          </a:p>
        </p:txBody>
      </p:sp>
      <p:sp>
        <p:nvSpPr>
          <p:cNvPr id="444" name="Google Shape;444;p64"/>
          <p:cNvSpPr/>
          <p:nvPr/>
        </p:nvSpPr>
        <p:spPr>
          <a:xfrm>
            <a:off x="615450" y="293075"/>
            <a:ext cx="681300" cy="307800"/>
          </a:xfrm>
          <a:prstGeom prst="diamond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"/>
          <p:cNvSpPr/>
          <p:nvPr/>
        </p:nvSpPr>
        <p:spPr>
          <a:xfrm>
            <a:off x="1289425" y="293075"/>
            <a:ext cx="681300" cy="307800"/>
          </a:xfrm>
          <a:prstGeom prst="diamond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4"/>
          <p:cNvSpPr/>
          <p:nvPr/>
        </p:nvSpPr>
        <p:spPr>
          <a:xfrm rot="-5400000">
            <a:off x="625500" y="287225"/>
            <a:ext cx="299400" cy="3195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4"/>
          <p:cNvSpPr txBox="1"/>
          <p:nvPr/>
        </p:nvSpPr>
        <p:spPr>
          <a:xfrm>
            <a:off x="4091450" y="1140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https://flexboxfroggy.com/</a:t>
            </a:r>
            <a:endParaRPr/>
          </a:p>
        </p:txBody>
      </p:sp>
      <p:sp>
        <p:nvSpPr>
          <p:cNvPr id="448" name="Google Shape;448;p64"/>
          <p:cNvSpPr txBox="1"/>
          <p:nvPr/>
        </p:nvSpPr>
        <p:spPr>
          <a:xfrm>
            <a:off x="4091450" y="2407250"/>
            <a:ext cx="451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Estudar:</a:t>
            </a:r>
            <a:br>
              <a:rPr lang="pt-BR"/>
            </a:br>
            <a:br>
              <a:rPr lang="pt-BR"/>
            </a:br>
            <a:r>
              <a:rPr lang="pt-BR" u="sng">
                <a:solidFill>
                  <a:schemeClr val="hlink"/>
                </a:solidFill>
                <a:hlinkClick r:id="rId3"/>
              </a:rPr>
              <a:t>https://origamid.com/projetos/flexbox-guia-completo/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https://css-tricks.com/snippets/css/a-guide-to-flexbox/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Responder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390525" y="2789127"/>
            <a:ext cx="8222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95">
                <a:latin typeface="Arial"/>
                <a:ea typeface="Arial"/>
                <a:cs typeface="Arial"/>
                <a:sym typeface="Arial"/>
              </a:rPr>
              <a:t>O conceito de design responsivo não é novidade mas só tomou evidência em meados de 2010 (no mundo). No Brasil, este fenômeno tomou corpo em 2013, ano em que a estimativa de venda de pcs caiu pela primeira vez em anos e a compra de dispositivos móveis disparou.</a:t>
            </a:r>
            <a:endParaRPr sz="149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6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Adaptação x Responsividade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96150" y="924500"/>
            <a:ext cx="88308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O que é ser Responsivo?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Design Responsivo é a prática de projetar e desenvolver um site que é flexível, dependendo do ambiente e do comportamento, como plataforma, tamanho da tela, e orientação (horizontal ou vertical) do usuário.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DC2300"/>
                </a:solidFill>
              </a:rPr>
              <a:t>O que é ser Adaptável?</a:t>
            </a:r>
            <a:endParaRPr b="1" sz="1500">
              <a:solidFill>
                <a:srgbClr val="DC23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66666"/>
                </a:solidFill>
              </a:rPr>
              <a:t>A Entrega Adaptável utiliza diferentes conjuntos de código HTML e CSS para exibir versões de um site com base no dispositivo do usuário, bem como a sua intenção. Você pode querer adicionar ou remover funcionalidades</a:t>
            </a:r>
            <a:br>
              <a:rPr b="1" lang="pt-BR" sz="1500">
                <a:solidFill>
                  <a:srgbClr val="666666"/>
                </a:solidFill>
              </a:rPr>
            </a:b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t-BR" sz="1100"/>
              <a:t>(Disponível em: flaviopavanelli.com.br/design-responsivo-ou-entrega-adaptativa-qual-e-o-melhor-estrategia-o-marketing-digital/ ,</a:t>
            </a:r>
            <a:br>
              <a:rPr lang="pt-BR" sz="1100"/>
            </a:br>
            <a:r>
              <a:rPr lang="pt-BR" sz="1100"/>
              <a:t> acessado em 05/11/2023)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Adaptação x Responsividade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25" y="732025"/>
            <a:ext cx="8215175" cy="4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Adaptação x Responsividade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63" y="801025"/>
            <a:ext cx="619298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